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7102475" cy="10233025"/>
  <p:embeddedFontLst>
    <p:embeddedFont>
      <p:font typeface="Tahoma"/>
      <p:regular r:id="rId28"/>
      <p:bold r:id="rId29"/>
    </p:embeddedFont>
    <p:embeddedFont>
      <p:font typeface="JetBrains Mono"/>
      <p:regular r:id="rId30"/>
      <p:bold r:id="rId31"/>
      <p:italic r:id="rId32"/>
      <p:boldItalic r:id="rId33"/>
    </p:embeddedFont>
    <p:embeddedFont>
      <p:font typeface="Century Gothic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296">
          <p15:clr>
            <a:srgbClr val="A4A3A4"/>
          </p15:clr>
        </p15:guide>
        <p15:guide id="4" orient="horz" pos="4128">
          <p15:clr>
            <a:srgbClr val="A4A3A4"/>
          </p15:clr>
        </p15:guide>
        <p15:guide id="5" pos="2880">
          <p15:clr>
            <a:srgbClr val="A4A3A4"/>
          </p15:clr>
        </p15:guide>
        <p15:guide id="6" pos="5472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jrjJEWyTxOjbMKbuKTHoNeQgQ8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296"/>
        <p:guide pos="4128" orient="horz"/>
        <p:guide pos="2880"/>
        <p:guide pos="547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Tahoma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etBrainsMono-bold.fntdata"/><Relationship Id="rId30" Type="http://schemas.openxmlformats.org/officeDocument/2006/relationships/font" Target="fonts/JetBrainsMono-regular.fntdata"/><Relationship Id="rId11" Type="http://schemas.openxmlformats.org/officeDocument/2006/relationships/slide" Target="slides/slide6.xml"/><Relationship Id="rId33" Type="http://schemas.openxmlformats.org/officeDocument/2006/relationships/font" Target="fonts/JetBrainsMono-boldItalic.fntdata"/><Relationship Id="rId10" Type="http://schemas.openxmlformats.org/officeDocument/2006/relationships/slide" Target="slides/slide5.xml"/><Relationship Id="rId32" Type="http://schemas.openxmlformats.org/officeDocument/2006/relationships/font" Target="fonts/JetBrainsMono-italic.fntdata"/><Relationship Id="rId13" Type="http://schemas.openxmlformats.org/officeDocument/2006/relationships/slide" Target="slides/slide8.xml"/><Relationship Id="rId35" Type="http://schemas.openxmlformats.org/officeDocument/2006/relationships/font" Target="fonts/CenturyGothic-bold.fntdata"/><Relationship Id="rId12" Type="http://schemas.openxmlformats.org/officeDocument/2006/relationships/slide" Target="slides/slide7.xml"/><Relationship Id="rId34" Type="http://schemas.openxmlformats.org/officeDocument/2006/relationships/font" Target="fonts/CenturyGothic-regular.fntdata"/><Relationship Id="rId15" Type="http://schemas.openxmlformats.org/officeDocument/2006/relationships/slide" Target="slides/slide10.xml"/><Relationship Id="rId37" Type="http://schemas.openxmlformats.org/officeDocument/2006/relationships/font" Target="fonts/CenturyGothic-boldItalic.fntdata"/><Relationship Id="rId14" Type="http://schemas.openxmlformats.org/officeDocument/2006/relationships/slide" Target="slides/slide9.xml"/><Relationship Id="rId36" Type="http://schemas.openxmlformats.org/officeDocument/2006/relationships/font" Target="fonts/CenturyGothic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4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7739" cy="513428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3092" y="0"/>
            <a:ext cx="3077739" cy="513428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3092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 txBox="1"/>
          <p:nvPr>
            <p:ph idx="12" type="sldNum"/>
          </p:nvPr>
        </p:nvSpPr>
        <p:spPr>
          <a:xfrm>
            <a:off x="4023092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1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4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4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4:notes"/>
          <p:cNvSpPr txBox="1"/>
          <p:nvPr>
            <p:ph idx="12" type="sldNum"/>
          </p:nvPr>
        </p:nvSpPr>
        <p:spPr>
          <a:xfrm>
            <a:off x="4023092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5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7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9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0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1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2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 txBox="1"/>
          <p:nvPr>
            <p:ph idx="12" type="sldNum"/>
          </p:nvPr>
        </p:nvSpPr>
        <p:spPr>
          <a:xfrm>
            <a:off x="4023092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2" type="sldNum"/>
          </p:nvPr>
        </p:nvSpPr>
        <p:spPr>
          <a:xfrm>
            <a:off x="4023092" y="9719598"/>
            <a:ext cx="3077739" cy="513427"/>
          </a:xfrm>
          <a:prstGeom prst="rect">
            <a:avLst/>
          </a:prstGeom>
          <a:noFill/>
          <a:ln>
            <a:noFill/>
          </a:ln>
        </p:spPr>
        <p:txBody>
          <a:bodyPr anchorCtr="0" anchor="b" bIns="49525" lIns="99050" spcFirstLastPara="1" rIns="99050" wrap="square" tIns="495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 txBox="1"/>
          <p:nvPr>
            <p:ph idx="1" type="body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anchorCtr="0" anchor="t" bIns="49525" lIns="99050" spcFirstLastPara="1" rIns="99050" wrap="square" tIns="4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9:notes"/>
          <p:cNvSpPr/>
          <p:nvPr>
            <p:ph idx="2" type="sldImg"/>
          </p:nvPr>
        </p:nvSpPr>
        <p:spPr>
          <a:xfrm>
            <a:off x="1249363" y="1279525"/>
            <a:ext cx="4603750" cy="3452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/>
          <p:nvPr/>
        </p:nvSpPr>
        <p:spPr>
          <a:xfrm flipH="1" rot="10800000">
            <a:off x="5410184" y="3810004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4"/>
          <p:cNvSpPr/>
          <p:nvPr/>
        </p:nvSpPr>
        <p:spPr>
          <a:xfrm flipH="1" rot="10800000">
            <a:off x="5410202" y="3897010"/>
            <a:ext cx="3733801" cy="192024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4"/>
          <p:cNvSpPr/>
          <p:nvPr/>
        </p:nvSpPr>
        <p:spPr>
          <a:xfrm flipH="1" rot="10800000">
            <a:off x="5410202" y="4115167"/>
            <a:ext cx="3733801" cy="9144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4"/>
          <p:cNvSpPr/>
          <p:nvPr/>
        </p:nvSpPr>
        <p:spPr>
          <a:xfrm flipH="1" rot="10800000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4"/>
          <p:cNvSpPr/>
          <p:nvPr/>
        </p:nvSpPr>
        <p:spPr>
          <a:xfrm flipH="1" rot="10800000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4"/>
          <p:cNvSpPr/>
          <p:nvPr/>
        </p:nvSpPr>
        <p:spPr>
          <a:xfrm>
            <a:off x="5410200" y="3962400"/>
            <a:ext cx="3063240" cy="2743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4"/>
          <p:cNvSpPr/>
          <p:nvPr/>
        </p:nvSpPr>
        <p:spPr>
          <a:xfrm>
            <a:off x="7376507" y="4060983"/>
            <a:ext cx="1600200" cy="3657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4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4"/>
          <p:cNvSpPr/>
          <p:nvPr/>
        </p:nvSpPr>
        <p:spPr>
          <a:xfrm>
            <a:off x="2" y="3675531"/>
            <a:ext cx="9144001" cy="1406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4"/>
          <p:cNvSpPr/>
          <p:nvPr/>
        </p:nvSpPr>
        <p:spPr>
          <a:xfrm flipH="1" rot="10800000">
            <a:off x="6414051" y="3643090"/>
            <a:ext cx="2729950" cy="248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4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4"/>
          <p:cNvSpPr txBox="1"/>
          <p:nvPr>
            <p:ph idx="1" type="subTitle"/>
          </p:nvPr>
        </p:nvSpPr>
        <p:spPr>
          <a:xfrm>
            <a:off x="449495" y="3889662"/>
            <a:ext cx="495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3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type="ctrTitle"/>
          </p:nvPr>
        </p:nvSpPr>
        <p:spPr>
          <a:xfrm>
            <a:off x="426378" y="2401891"/>
            <a:ext cx="8458200" cy="10813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mpact"/>
              <a:buNone/>
              <a:defRPr sz="44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3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3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3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33"/>
          <p:cNvSpPr txBox="1"/>
          <p:nvPr>
            <p:ph idx="1" type="body"/>
          </p:nvPr>
        </p:nvSpPr>
        <p:spPr>
          <a:xfrm rot="5400000">
            <a:off x="2409444" y="297180"/>
            <a:ext cx="432511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96" name="Google Shape;96;p33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4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4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4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34"/>
          <p:cNvSpPr txBox="1"/>
          <p:nvPr>
            <p:ph idx="1" type="body"/>
          </p:nvPr>
        </p:nvSpPr>
        <p:spPr>
          <a:xfrm rot="5400000">
            <a:off x="857250" y="742950"/>
            <a:ext cx="5448300" cy="6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02" name="Google Shape;102;p34"/>
          <p:cNvSpPr txBox="1"/>
          <p:nvPr>
            <p:ph type="title"/>
          </p:nvPr>
        </p:nvSpPr>
        <p:spPr>
          <a:xfrm rot="5400000">
            <a:off x="5010150" y="2914650"/>
            <a:ext cx="54483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3700" lvl="0" marL="45720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  <a:defRPr sz="2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algn="just">
              <a:spcBef>
                <a:spcPts val="300"/>
              </a:spcBef>
              <a:spcAft>
                <a:spcPts val="0"/>
              </a:spcAft>
              <a:buSzPts val="2400"/>
              <a:buChar char="▫"/>
              <a:defRPr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algn="l">
              <a:spcBef>
                <a:spcPts val="30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algn="l">
              <a:spcBef>
                <a:spcPts val="300"/>
              </a:spcBef>
              <a:spcAft>
                <a:spcPts val="0"/>
              </a:spcAft>
              <a:buSzPts val="2200"/>
              <a:buChar char="●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spcBef>
                <a:spcPts val="3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  <a:defRPr b="1">
                <a:solidFill>
                  <a:srgbClr val="00206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5"/>
          <p:cNvSpPr txBox="1"/>
          <p:nvPr/>
        </p:nvSpPr>
        <p:spPr>
          <a:xfrm>
            <a:off x="8810625" y="6591300"/>
            <a:ext cx="3513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08A5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i="0" sz="1200" u="none" cap="none" strike="noStrike">
              <a:solidFill>
                <a:srgbClr val="08A5E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6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6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26"/>
          <p:cNvSpPr txBox="1"/>
          <p:nvPr>
            <p:ph idx="1" type="body"/>
          </p:nvPr>
        </p:nvSpPr>
        <p:spPr>
          <a:xfrm>
            <a:off x="722313" y="3367088"/>
            <a:ext cx="7772400" cy="1509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2100"/>
              <a:buNone/>
              <a:defRPr b="0" sz="21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type="title"/>
          </p:nvPr>
        </p:nvSpPr>
        <p:spPr>
          <a:xfrm>
            <a:off x="722313" y="1981204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Calibri"/>
              <a:buNone/>
              <a:defRPr b="1" sz="43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7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7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4648200" y="2249428"/>
            <a:ext cx="4038600" cy="4341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9250" lvl="1" marL="914400" algn="l">
              <a:spcBef>
                <a:spcPts val="300"/>
              </a:spcBef>
              <a:spcAft>
                <a:spcPts val="0"/>
              </a:spcAft>
              <a:buSzPts val="1900"/>
              <a:buChar char="▫"/>
              <a:defRPr sz="19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457200" y="2249428"/>
            <a:ext cx="4038600" cy="4341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9250" lvl="1" marL="914400" algn="l">
              <a:spcBef>
                <a:spcPts val="300"/>
              </a:spcBef>
              <a:spcAft>
                <a:spcPts val="0"/>
              </a:spcAft>
              <a:buSzPts val="1900"/>
              <a:buChar char="▫"/>
              <a:defRPr sz="19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58" name="Google Shape;58;p27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8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8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28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" type="body"/>
          </p:nvPr>
        </p:nvSpPr>
        <p:spPr>
          <a:xfrm>
            <a:off x="4718306" y="2708519"/>
            <a:ext cx="4041775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55600" lvl="1" marL="914400" algn="l">
              <a:spcBef>
                <a:spcPts val="30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30200" lvl="3" marL="18288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64" name="Google Shape;64;p28"/>
          <p:cNvSpPr txBox="1"/>
          <p:nvPr>
            <p:ph idx="2" type="body"/>
          </p:nvPr>
        </p:nvSpPr>
        <p:spPr>
          <a:xfrm>
            <a:off x="4721227" y="2244970"/>
            <a:ext cx="4041775" cy="457200"/>
          </a:xfrm>
          <a:prstGeom prst="rect">
            <a:avLst/>
          </a:prstGeom>
          <a:solidFill>
            <a:srgbClr val="9ED47A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900"/>
              <a:buNone/>
              <a:defRPr b="1" sz="1900">
                <a:solidFill>
                  <a:srgbClr val="414141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65" name="Google Shape;65;p28"/>
          <p:cNvSpPr txBox="1"/>
          <p:nvPr>
            <p:ph idx="3" type="body"/>
          </p:nvPr>
        </p:nvSpPr>
        <p:spPr>
          <a:xfrm>
            <a:off x="381000" y="2708519"/>
            <a:ext cx="4041648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55600" lvl="1" marL="914400" algn="l">
              <a:spcBef>
                <a:spcPts val="30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30200" lvl="3" marL="18288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4" type="body"/>
          </p:nvPr>
        </p:nvSpPr>
        <p:spPr>
          <a:xfrm>
            <a:off x="381000" y="2244970"/>
            <a:ext cx="4041648" cy="457200"/>
          </a:xfrm>
          <a:prstGeom prst="rect">
            <a:avLst/>
          </a:prstGeom>
          <a:solidFill>
            <a:srgbClr val="9ED47A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900"/>
              <a:buNone/>
              <a:defRPr b="1" sz="1900">
                <a:solidFill>
                  <a:srgbClr val="414141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type="title"/>
          </p:nvPr>
        </p:nvSpPr>
        <p:spPr>
          <a:xfrm>
            <a:off x="381000" y="1143000"/>
            <a:ext cx="8382000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0" i="0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idx="10" type="dt"/>
          </p:nvPr>
        </p:nvSpPr>
        <p:spPr>
          <a:xfrm>
            <a:off x="6583680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29"/>
          <p:cNvSpPr txBox="1"/>
          <p:nvPr>
            <p:ph type="title"/>
          </p:nvPr>
        </p:nvSpPr>
        <p:spPr>
          <a:xfrm>
            <a:off x="457200" y="1143000"/>
            <a:ext cx="8229600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0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0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1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1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31"/>
          <p:cNvSpPr txBox="1"/>
          <p:nvPr>
            <p:ph idx="1" type="body"/>
          </p:nvPr>
        </p:nvSpPr>
        <p:spPr>
          <a:xfrm>
            <a:off x="152400" y="776290"/>
            <a:ext cx="5102352" cy="5805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30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spcBef>
                <a:spcPts val="300"/>
              </a:spcBef>
              <a:spcAft>
                <a:spcPts val="0"/>
              </a:spcAft>
              <a:buSzPts val="2800"/>
              <a:buChar char="▫"/>
              <a:defRPr sz="2800"/>
            </a:lvl2pPr>
            <a:lvl3pPr indent="-381000" lvl="2" marL="1371600" algn="l">
              <a:spcBef>
                <a:spcPts val="300"/>
              </a:spcBef>
              <a:spcAft>
                <a:spcPts val="0"/>
              </a:spcAft>
              <a:buSzPts val="2400"/>
              <a:buChar char="●"/>
              <a:defRPr sz="2400"/>
            </a:lvl3pPr>
            <a:lvl4pPr indent="-355600" lvl="3" marL="1828800" algn="l">
              <a:spcBef>
                <a:spcPts val="3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spcBef>
                <a:spcPts val="300"/>
              </a:spcBef>
              <a:spcAft>
                <a:spcPts val="0"/>
              </a:spcAft>
              <a:buSzPts val="2000"/>
              <a:buChar char="●"/>
              <a:defRPr sz="20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82" name="Google Shape;82;p31"/>
          <p:cNvSpPr txBox="1"/>
          <p:nvPr>
            <p:ph idx="2" type="body"/>
          </p:nvPr>
        </p:nvSpPr>
        <p:spPr>
          <a:xfrm>
            <a:off x="5353496" y="2010730"/>
            <a:ext cx="3383280" cy="4580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83" name="Google Shape;83;p31"/>
          <p:cNvSpPr txBox="1"/>
          <p:nvPr>
            <p:ph type="title"/>
          </p:nvPr>
        </p:nvSpPr>
        <p:spPr>
          <a:xfrm>
            <a:off x="5353496" y="1101970"/>
            <a:ext cx="3383280" cy="87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libri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2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2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32"/>
          <p:cNvSpPr/>
          <p:nvPr>
            <p:ph idx="2" type="pic"/>
          </p:nvPr>
        </p:nvSpPr>
        <p:spPr>
          <a:xfrm>
            <a:off x="403671" y="1143000"/>
            <a:ext cx="4572000" cy="4572000"/>
          </a:xfrm>
          <a:prstGeom prst="rect">
            <a:avLst/>
          </a:prstGeom>
          <a:solidFill>
            <a:srgbClr val="EAEAEA"/>
          </a:solidFill>
          <a:ln cap="flat" cmpd="sng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l" dir="4800000" dist="31750">
              <a:srgbClr val="000000">
                <a:alpha val="24705"/>
              </a:srgbClr>
            </a:outerShdw>
          </a:effectLst>
        </p:spPr>
      </p:sp>
      <p:sp>
        <p:nvSpPr>
          <p:cNvPr id="89" name="Google Shape;89;p32"/>
          <p:cNvSpPr txBox="1"/>
          <p:nvPr>
            <p:ph idx="1" type="body"/>
          </p:nvPr>
        </p:nvSpPr>
        <p:spPr>
          <a:xfrm>
            <a:off x="6088443" y="3274312"/>
            <a:ext cx="2590800" cy="2516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4570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None/>
              <a:defRPr sz="13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900"/>
              <a:buFont typeface="Calibri"/>
              <a:buNone/>
              <a:defRPr sz="9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900"/>
              <a:buFont typeface="Calibri"/>
              <a:buNone/>
              <a:defRPr sz="9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90" name="Google Shape;90;p32"/>
          <p:cNvSpPr txBox="1"/>
          <p:nvPr>
            <p:ph type="title"/>
          </p:nvPr>
        </p:nvSpPr>
        <p:spPr>
          <a:xfrm rot="-5400000">
            <a:off x="3393019" y="3156579"/>
            <a:ext cx="4681637" cy="586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/>
          <p:nvPr/>
        </p:nvSpPr>
        <p:spPr>
          <a:xfrm>
            <a:off x="1" y="366822"/>
            <a:ext cx="9144000" cy="84407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3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3"/>
          <p:cNvSpPr/>
          <p:nvPr/>
        </p:nvSpPr>
        <p:spPr>
          <a:xfrm>
            <a:off x="2" y="308280"/>
            <a:ext cx="9144001" cy="914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3"/>
          <p:cNvSpPr/>
          <p:nvPr/>
        </p:nvSpPr>
        <p:spPr>
          <a:xfrm flipH="1" rot="10800000">
            <a:off x="5410184" y="360250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3"/>
          <p:cNvSpPr/>
          <p:nvPr/>
        </p:nvSpPr>
        <p:spPr>
          <a:xfrm flipH="1" rot="10800000">
            <a:off x="5410202" y="440116"/>
            <a:ext cx="3733801" cy="180035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3"/>
          <p:cNvSpPr/>
          <p:nvPr/>
        </p:nvSpPr>
        <p:spPr>
          <a:xfrm>
            <a:off x="5407339" y="497504"/>
            <a:ext cx="3063240" cy="2743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3"/>
          <p:cNvSpPr/>
          <p:nvPr/>
        </p:nvSpPr>
        <p:spPr>
          <a:xfrm>
            <a:off x="7373646" y="588943"/>
            <a:ext cx="1600200" cy="3657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3"/>
          <p:cNvSpPr/>
          <p:nvPr/>
        </p:nvSpPr>
        <p:spPr>
          <a:xfrm>
            <a:off x="9084967" y="-2001"/>
            <a:ext cx="57626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3"/>
          <p:cNvSpPr/>
          <p:nvPr/>
        </p:nvSpPr>
        <p:spPr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3"/>
          <p:cNvSpPr/>
          <p:nvPr/>
        </p:nvSpPr>
        <p:spPr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3"/>
          <p:cNvSpPr/>
          <p:nvPr/>
        </p:nvSpPr>
        <p:spPr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3"/>
          <p:cNvSpPr/>
          <p:nvPr/>
        </p:nvSpPr>
        <p:spPr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3"/>
          <p:cNvSpPr/>
          <p:nvPr/>
        </p:nvSpPr>
        <p:spPr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3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23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23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23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Georgia"/>
              <a:buChar char="•"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937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Georgia"/>
              <a:buChar char="▫"/>
              <a:defRPr b="0" i="0" sz="2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830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●"/>
              <a:defRPr b="0" i="0" sz="22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●"/>
              <a:defRPr b="0" i="0" sz="15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23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0" i="0" sz="4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4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trongnhanle@hcmut.edu.vn" TargetMode="External"/><Relationship Id="rId4" Type="http://schemas.openxmlformats.org/officeDocument/2006/relationships/hyperlink" Target="mailto:trongnhanle@hcmut.edu.vn" TargetMode="External"/><Relationship Id="rId5" Type="http://schemas.openxmlformats.org/officeDocument/2006/relationships/hyperlink" Target="mailto:trongnhanle85@gmail.com" TargetMode="External"/><Relationship Id="rId6" Type="http://schemas.openxmlformats.org/officeDocument/2006/relationships/image" Target="../media/image14.jpg"/><Relationship Id="rId7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eachablemachine.withgoogle.com/train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/>
          <p:nvPr>
            <p:ph type="ctrTitle"/>
          </p:nvPr>
        </p:nvSpPr>
        <p:spPr>
          <a:xfrm>
            <a:off x="233797" y="971550"/>
            <a:ext cx="8650783" cy="2511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400"/>
              <a:buFont typeface="Impact"/>
              <a:buNone/>
            </a:pPr>
            <a:r>
              <a:rPr lang="en-US">
                <a:solidFill>
                  <a:srgbClr val="FFFF00"/>
                </a:solidFill>
              </a:rPr>
              <a:t>Build Simpe AI Model using Python</a:t>
            </a:r>
            <a:endParaRPr/>
          </a:p>
        </p:txBody>
      </p:sp>
      <p:sp>
        <p:nvSpPr>
          <p:cNvPr id="109" name="Google Shape;109;p1"/>
          <p:cNvSpPr txBox="1"/>
          <p:nvPr>
            <p:ph idx="1" type="subTitle"/>
          </p:nvPr>
        </p:nvSpPr>
        <p:spPr>
          <a:xfrm>
            <a:off x="42892" y="6073587"/>
            <a:ext cx="4253134" cy="784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64006" rtl="0" algn="l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i="1" u="sng">
              <a:solidFill>
                <a:schemeClr val="hlink"/>
              </a:solidFill>
              <a:hlinkClick r:id="rId3"/>
            </a:endParaRPr>
          </a:p>
          <a:p>
            <a:pPr indent="0" lvl="0" marL="64006" rtl="0" algn="l">
              <a:spcBef>
                <a:spcPts val="300"/>
              </a:spcBef>
              <a:spcAft>
                <a:spcPts val="0"/>
              </a:spcAft>
              <a:buSzPct val="1000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trongnhanle@hcmut.edu.vn</a:t>
            </a:r>
            <a:endParaRPr/>
          </a:p>
          <a:p>
            <a:pPr indent="0" lvl="0" marL="64006" rtl="0" algn="l">
              <a:spcBef>
                <a:spcPts val="300"/>
              </a:spcBef>
              <a:spcAft>
                <a:spcPts val="0"/>
              </a:spcAft>
              <a:buSzPct val="100000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trongnhanle85@gmail.com</a:t>
            </a:r>
            <a:endParaRPr/>
          </a:p>
          <a:p>
            <a:pPr indent="0" lvl="0" marL="64006" rtl="0" algn="l">
              <a:spcBef>
                <a:spcPts val="3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64006" rtl="0" algn="l">
              <a:spcBef>
                <a:spcPts val="3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10" name="Google Shape;110;p1"/>
          <p:cNvSpPr txBox="1"/>
          <p:nvPr/>
        </p:nvSpPr>
        <p:spPr>
          <a:xfrm>
            <a:off x="188077" y="5504481"/>
            <a:ext cx="3444900" cy="7496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LÊ TRỌNG NHÂN</a:t>
            </a:r>
            <a:endParaRPr b="1" i="0" sz="30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ntroduction To Computer Science | Learn Computer Science" id="111" name="Google Shape;11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78162" y="4306438"/>
            <a:ext cx="5326110" cy="23686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etnam Software Outsourcing | How Essential Is Computer Science To Our  Lives?" id="112" name="Google Shape;112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54373" y="3958180"/>
            <a:ext cx="2624108" cy="1731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Save your project to Google Drive</a:t>
            </a:r>
            <a:endParaRPr/>
          </a:p>
        </p:txBody>
      </p:sp>
      <p:sp>
        <p:nvSpPr>
          <p:cNvPr id="176" name="Google Shape;176;p10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3</a:t>
            </a:r>
            <a:endParaRPr/>
          </a:p>
        </p:txBody>
      </p:sp>
      <p:pic>
        <p:nvPicPr>
          <p:cNvPr id="177" name="Google Shape;177;p10"/>
          <p:cNvPicPr preferRelativeResize="0"/>
          <p:nvPr/>
        </p:nvPicPr>
        <p:blipFill rotWithShape="1">
          <a:blip r:embed="rId3">
            <a:alphaModFix/>
          </a:blip>
          <a:srcRect b="42445" l="0" r="79083" t="9111"/>
          <a:stretch/>
        </p:blipFill>
        <p:spPr>
          <a:xfrm>
            <a:off x="5273040" y="2026920"/>
            <a:ext cx="3357321" cy="43738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178" name="Google Shape;17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34252" y="2289850"/>
            <a:ext cx="488538" cy="62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0"/>
          <p:cNvSpPr/>
          <p:nvPr/>
        </p:nvSpPr>
        <p:spPr>
          <a:xfrm>
            <a:off x="5690473" y="2613781"/>
            <a:ext cx="274663" cy="244600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range Click Here Hand PNG Transparent Background, Free Download #45037 -  FreeIconsPNG" id="180" name="Google Shape;18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60892" y="4667290"/>
            <a:ext cx="488538" cy="62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0"/>
          <p:cNvSpPr/>
          <p:nvPr/>
        </p:nvSpPr>
        <p:spPr>
          <a:xfrm>
            <a:off x="8017113" y="4991221"/>
            <a:ext cx="274663" cy="244600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56025" lvl="0" marL="365751" rtl="0" algn="l"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▪"/>
            </a:pPr>
            <a:r>
              <a:rPr lang="en-US"/>
              <a:t>Click on the Train Model button to train your AI</a:t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03308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256025" lvl="0" marL="365751" rtl="0" algn="l">
              <a:spcBef>
                <a:spcPts val="300"/>
              </a:spcBef>
              <a:spcAft>
                <a:spcPts val="0"/>
              </a:spcAft>
              <a:buSzPct val="100000"/>
              <a:buFont typeface="Noto Sans Symbols"/>
              <a:buChar char="▪"/>
            </a:pPr>
            <a:r>
              <a:rPr lang="en-US"/>
              <a:t>Test your model in the Preview option. If the performance is not so good, provide more images and train the AI again</a:t>
            </a:r>
            <a:endParaRPr/>
          </a:p>
        </p:txBody>
      </p:sp>
      <p:sp>
        <p:nvSpPr>
          <p:cNvPr id="187" name="Google Shape;187;p11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4</a:t>
            </a:r>
            <a:endParaRPr/>
          </a:p>
        </p:txBody>
      </p:sp>
      <p:pic>
        <p:nvPicPr>
          <p:cNvPr id="188" name="Google Shape;18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994" y="2039111"/>
            <a:ext cx="6910736" cy="35133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189" name="Google Shape;18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90412" y="3620810"/>
            <a:ext cx="488538" cy="62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1"/>
          <p:cNvSpPr/>
          <p:nvPr/>
        </p:nvSpPr>
        <p:spPr>
          <a:xfrm>
            <a:off x="5446633" y="3944741"/>
            <a:ext cx="274663" cy="244600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Export the AI model: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Click on Export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Select Tensorflow, Keras and Download the Model</a:t>
            </a:r>
            <a:endParaRPr/>
          </a:p>
        </p:txBody>
      </p:sp>
      <p:sp>
        <p:nvSpPr>
          <p:cNvPr id="196" name="Google Shape;196;p12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4</a:t>
            </a:r>
            <a:endParaRPr/>
          </a:p>
        </p:txBody>
      </p:sp>
      <p:pic>
        <p:nvPicPr>
          <p:cNvPr id="197" name="Google Shape;197;p12"/>
          <p:cNvPicPr preferRelativeResize="0"/>
          <p:nvPr/>
        </p:nvPicPr>
        <p:blipFill rotWithShape="1">
          <a:blip r:embed="rId3">
            <a:alphaModFix/>
          </a:blip>
          <a:srcRect b="7746" l="23000" r="26666" t="13650"/>
          <a:stretch/>
        </p:blipFill>
        <p:spPr>
          <a:xfrm>
            <a:off x="1701800" y="2905138"/>
            <a:ext cx="4023360" cy="33705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198" name="Google Shape;19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2213" y="3345857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/>
          <p:nvPr/>
        </p:nvSpPr>
        <p:spPr>
          <a:xfrm>
            <a:off x="2876967" y="3575556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range Click Here Hand PNG Transparent Background, Free Download #45037 -  FreeIconsPNG" id="200" name="Google Shape;20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62469" y="3937169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2"/>
          <p:cNvSpPr/>
          <p:nvPr/>
        </p:nvSpPr>
        <p:spPr>
          <a:xfrm>
            <a:off x="1851823" y="4155080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pic>
        <p:nvPicPr>
          <p:cNvPr descr="Orange Click Here Hand PNG Transparent Background, Free Download #45037 -  FreeIconsPNG" id="202" name="Google Shape;20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74877" y="3898201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2"/>
          <p:cNvSpPr/>
          <p:nvPr/>
        </p:nvSpPr>
        <p:spPr>
          <a:xfrm>
            <a:off x="3884551" y="4116112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"/>
          <p:cNvSpPr txBox="1"/>
          <p:nvPr>
            <p:ph idx="1" type="body"/>
          </p:nvPr>
        </p:nvSpPr>
        <p:spPr>
          <a:xfrm>
            <a:off x="38529" y="1283517"/>
            <a:ext cx="9010200" cy="5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Prepare materials for Python programming: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Unzip the files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Copy the source code from Google Teachable to Notepad</a:t>
            </a:r>
            <a:endParaRPr/>
          </a:p>
        </p:txBody>
      </p:sp>
      <p:sp>
        <p:nvSpPr>
          <p:cNvPr id="209" name="Google Shape;209;p13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5</a:t>
            </a:r>
            <a:endParaRPr/>
          </a:p>
        </p:txBody>
      </p:sp>
      <p:sp>
        <p:nvSpPr>
          <p:cNvPr id="210" name="Google Shape;210;p13"/>
          <p:cNvSpPr/>
          <p:nvPr/>
        </p:nvSpPr>
        <p:spPr>
          <a:xfrm>
            <a:off x="418744" y="3291840"/>
            <a:ext cx="3871245" cy="332260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keras.models import load_model</a:t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PIL import Image, ImageOps</a:t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 numpy as np</a:t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Load the 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= load_model('keras_model.h5')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Create the array of the right shape to feed into the keras 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The 'length' or number of images you can put into the array is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determined by the first position in the shape tuple, in this case 1.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= np.ndarray(shape=(1, 224, 224, 3), dtype=np.float32)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Replace this with the path to your image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= Image.open('&lt;IMAGE_PATH&gt;')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#resize the image to a 224x224 with the same strategy as in TM2: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#resizing the image to be at least 224x224 and then cropping from the center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= (224, 224)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= ImageOps.fit(image, size, Image.ANTIALIAS)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#turn the image into a numpy array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image_array = np.asarray(image)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Normalize the image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normalized_image_array = (image_array.astype(np.float32) / 127.0) - 1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Load the image into the array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data[0] = normalized_image_array</a:t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run the inference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prediction = model.predict(data)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print(prediction)</a:t>
            </a:r>
            <a:endParaRPr/>
          </a:p>
        </p:txBody>
      </p:sp>
      <p:sp>
        <p:nvSpPr>
          <p:cNvPr id="211" name="Google Shape;211;p13"/>
          <p:cNvSpPr txBox="1"/>
          <p:nvPr/>
        </p:nvSpPr>
        <p:spPr>
          <a:xfrm>
            <a:off x="418744" y="2863785"/>
            <a:ext cx="20801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Source Code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13"/>
          <p:cNvPicPr preferRelativeResize="0"/>
          <p:nvPr/>
        </p:nvPicPr>
        <p:blipFill rotWithShape="1">
          <a:blip r:embed="rId3">
            <a:alphaModFix/>
          </a:blip>
          <a:srcRect b="54667" l="12500" r="59875" t="11333"/>
          <a:stretch/>
        </p:blipFill>
        <p:spPr>
          <a:xfrm>
            <a:off x="5218757" y="3956329"/>
            <a:ext cx="3617311" cy="2504292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3"/>
          <p:cNvSpPr txBox="1"/>
          <p:nvPr/>
        </p:nvSpPr>
        <p:spPr>
          <a:xfrm>
            <a:off x="5218757" y="2863785"/>
            <a:ext cx="3845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Files (keras_model.h5 and lables.txt)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/>
          <p:nvPr>
            <p:ph type="ctrTitle"/>
          </p:nvPr>
        </p:nvSpPr>
        <p:spPr>
          <a:xfrm>
            <a:off x="233797" y="971550"/>
            <a:ext cx="8650783" cy="2511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400"/>
              <a:buFont typeface="Impact"/>
              <a:buNone/>
            </a:pPr>
            <a:r>
              <a:rPr lang="en-US">
                <a:solidFill>
                  <a:srgbClr val="FFFF00"/>
                </a:solidFill>
              </a:rPr>
              <a:t>Part 3: Python Programming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6"/>
          <p:cNvSpPr txBox="1"/>
          <p:nvPr>
            <p:ph idx="1" type="body"/>
          </p:nvPr>
        </p:nvSpPr>
        <p:spPr>
          <a:xfrm>
            <a:off x="38529" y="1283517"/>
            <a:ext cx="9010200" cy="5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Install following libraries (required for AI processing):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tensorflow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keras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numpy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Pillow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opencv-python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In Pycharm Editor, these libraries can be installed through GUI: 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From menu File, select Setting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Navigate to the Project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Select Python Interpreter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Click on Add icon, filter the library and click on Install</a:t>
            </a:r>
            <a:endParaRPr/>
          </a:p>
        </p:txBody>
      </p:sp>
      <p:sp>
        <p:nvSpPr>
          <p:cNvPr id="225" name="Google Shape;225;p16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2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Create a new python file in the project (e.g. simple_ai.py)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Run this file: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Right click on the file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Select Run</a:t>
            </a:r>
            <a:endParaRPr/>
          </a:p>
        </p:txBody>
      </p:sp>
      <p:sp>
        <p:nvSpPr>
          <p:cNvPr id="231" name="Google Shape;231;p15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1</a:t>
            </a:r>
            <a:endParaRPr/>
          </a:p>
        </p:txBody>
      </p:sp>
      <p:pic>
        <p:nvPicPr>
          <p:cNvPr id="232" name="Google Shape;232;p15"/>
          <p:cNvPicPr preferRelativeResize="0"/>
          <p:nvPr/>
        </p:nvPicPr>
        <p:blipFill rotWithShape="1">
          <a:blip r:embed="rId3">
            <a:alphaModFix/>
          </a:blip>
          <a:srcRect b="2620" l="1916" r="74417" t="27476"/>
          <a:stretch/>
        </p:blipFill>
        <p:spPr>
          <a:xfrm>
            <a:off x="4812030" y="1935479"/>
            <a:ext cx="2945130" cy="466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Copy the AI Files (keras_model.h5 and lables.txt) to the same folder of main.py</a:t>
            </a:r>
            <a:endParaRPr/>
          </a:p>
          <a:p>
            <a:pPr indent="0" lvl="0" marL="109725" rtl="0" algn="l">
              <a:spcBef>
                <a:spcPts val="3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Copy an simple image to the same folder of main.py (the resolution should be higher than 224x224 pixel)</a:t>
            </a:r>
            <a:endParaRPr/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4</a:t>
            </a:r>
            <a:endParaRPr/>
          </a:p>
        </p:txBody>
      </p:sp>
      <p:pic>
        <p:nvPicPr>
          <p:cNvPr id="239" name="Google Shape;23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4998" y="3721025"/>
            <a:ext cx="2851581" cy="30667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240" name="Google Shape;24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8931" y="5026143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8"/>
          <p:cNvSpPr/>
          <p:nvPr/>
        </p:nvSpPr>
        <p:spPr>
          <a:xfrm>
            <a:off x="4653685" y="5255842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7"/>
          <p:cNvSpPr txBox="1"/>
          <p:nvPr>
            <p:ph idx="1" type="body"/>
          </p:nvPr>
        </p:nvSpPr>
        <p:spPr>
          <a:xfrm>
            <a:off x="38529" y="6007261"/>
            <a:ext cx="9010221" cy="713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56025" lvl="0" marL="365751" rtl="0" algn="l"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▪"/>
            </a:pPr>
            <a:r>
              <a:rPr lang="en-US"/>
              <a:t>This option is only available in Pycharm IDE. Other IDEs normally use the pip command to install a package</a:t>
            </a:r>
            <a:endParaRPr/>
          </a:p>
        </p:txBody>
      </p:sp>
      <p:sp>
        <p:nvSpPr>
          <p:cNvPr id="247" name="Google Shape;247;p17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Install library by GUI in PyCharm</a:t>
            </a:r>
            <a:endParaRPr/>
          </a:p>
        </p:txBody>
      </p:sp>
      <p:pic>
        <p:nvPicPr>
          <p:cNvPr id="248" name="Google Shape;24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904" y="1516548"/>
            <a:ext cx="5695896" cy="4198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249" name="Google Shape;24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0434" y="2829874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7"/>
          <p:cNvSpPr/>
          <p:nvPr/>
        </p:nvSpPr>
        <p:spPr>
          <a:xfrm>
            <a:off x="1295188" y="3059573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range Click Here Hand PNG Transparent Background, Free Download #45037 -  FreeIconsPNG" id="251" name="Google Shape;25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7954" y="2357434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7"/>
          <p:cNvSpPr/>
          <p:nvPr/>
        </p:nvSpPr>
        <p:spPr>
          <a:xfrm>
            <a:off x="1772708" y="2587133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p17"/>
          <p:cNvPicPr preferRelativeResize="0"/>
          <p:nvPr/>
        </p:nvPicPr>
        <p:blipFill rotWithShape="1">
          <a:blip r:embed="rId5">
            <a:alphaModFix/>
          </a:blip>
          <a:srcRect b="65038" l="0" r="70604" t="0"/>
          <a:stretch/>
        </p:blipFill>
        <p:spPr>
          <a:xfrm>
            <a:off x="6206622" y="1516548"/>
            <a:ext cx="2323920" cy="2252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7"/>
          <p:cNvPicPr preferRelativeResize="0"/>
          <p:nvPr/>
        </p:nvPicPr>
        <p:blipFill rotWithShape="1">
          <a:blip r:embed="rId5">
            <a:alphaModFix/>
          </a:blip>
          <a:srcRect b="832" l="0" r="70604" t="79549"/>
          <a:stretch/>
        </p:blipFill>
        <p:spPr>
          <a:xfrm>
            <a:off x="6206622" y="3768776"/>
            <a:ext cx="2323920" cy="12637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255" name="Google Shape;25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7815" y="1931849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7"/>
          <p:cNvSpPr/>
          <p:nvPr/>
        </p:nvSpPr>
        <p:spPr>
          <a:xfrm>
            <a:off x="7672569" y="2161548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pic>
        <p:nvPicPr>
          <p:cNvPr descr="Orange Click Here Hand PNG Transparent Background, Free Download #45037 -  FreeIconsPNG" id="257" name="Google Shape;25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5838" y="4866173"/>
            <a:ext cx="340666" cy="435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7"/>
          <p:cNvSpPr/>
          <p:nvPr/>
        </p:nvSpPr>
        <p:spPr>
          <a:xfrm>
            <a:off x="7240592" y="5095872"/>
            <a:ext cx="161958" cy="170564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9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Copy the whole source code and place in main.py:</a:t>
            </a:r>
            <a:endParaRPr/>
          </a:p>
          <a:p>
            <a:pPr indent="0" lvl="0" marL="109725" rtl="0" algn="l">
              <a:spcBef>
                <a:spcPts val="3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264" name="Google Shape;264;p19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5</a:t>
            </a:r>
            <a:endParaRPr/>
          </a:p>
        </p:txBody>
      </p:sp>
      <p:pic>
        <p:nvPicPr>
          <p:cNvPr id="265" name="Google Shape;265;p19"/>
          <p:cNvPicPr preferRelativeResize="0"/>
          <p:nvPr/>
        </p:nvPicPr>
        <p:blipFill rotWithShape="1">
          <a:blip r:embed="rId3">
            <a:alphaModFix/>
          </a:blip>
          <a:srcRect b="32666" l="0" r="15250" t="0"/>
          <a:stretch/>
        </p:blipFill>
        <p:spPr>
          <a:xfrm>
            <a:off x="347449" y="2224285"/>
            <a:ext cx="7955280" cy="3555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Create repository in GitHub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Build a simple AI model in Google Teachable Machine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Implement AI inference using Python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Extend the system to mobility camera using your phone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Commit your source code to Github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Submit your Github to Google Sheet</a:t>
            </a:r>
            <a:endParaRPr/>
          </a:p>
        </p:txBody>
      </p:sp>
      <p:sp>
        <p:nvSpPr>
          <p:cNvPr id="118" name="Google Shape;118;p2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Content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/>
          <p:nvPr>
            <p:ph idx="1" type="body"/>
          </p:nvPr>
        </p:nvSpPr>
        <p:spPr>
          <a:xfrm>
            <a:off x="38529" y="867192"/>
            <a:ext cx="9010200" cy="5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Initiate your webcam or camera:</a:t>
            </a:r>
            <a:endParaRPr/>
          </a:p>
        </p:txBody>
      </p:sp>
      <p:sp>
        <p:nvSpPr>
          <p:cNvPr id="271" name="Google Shape;271;p20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6</a:t>
            </a:r>
            <a:endParaRPr/>
          </a:p>
        </p:txBody>
      </p:sp>
      <p:pic>
        <p:nvPicPr>
          <p:cNvPr id="272" name="Google Shape;27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857" y="2381942"/>
            <a:ext cx="7913086" cy="3100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1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Run the python program. The output should be an 2D array, presenting the </a:t>
            </a:r>
            <a:r>
              <a:rPr b="1" lang="en-US"/>
              <a:t>confidence (in percent)</a:t>
            </a:r>
            <a:r>
              <a:rPr lang="en-US"/>
              <a:t> of all the labels trained in Google Teachable Machine</a:t>
            </a:r>
            <a:endParaRPr/>
          </a:p>
        </p:txBody>
      </p:sp>
      <p:sp>
        <p:nvSpPr>
          <p:cNvPr id="278" name="Google Shape;278;p21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7</a:t>
            </a:r>
            <a:endParaRPr/>
          </a:p>
        </p:txBody>
      </p:sp>
      <p:pic>
        <p:nvPicPr>
          <p:cNvPr id="279" name="Google Shape;279;p21"/>
          <p:cNvPicPr preferRelativeResize="0"/>
          <p:nvPr/>
        </p:nvPicPr>
        <p:blipFill rotWithShape="1">
          <a:blip r:embed="rId3">
            <a:alphaModFix/>
          </a:blip>
          <a:srcRect b="16962" l="0" r="0" t="0"/>
          <a:stretch/>
        </p:blipFill>
        <p:spPr>
          <a:xfrm>
            <a:off x="626959" y="2735580"/>
            <a:ext cx="7833360" cy="3658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/>
          <p:nvPr>
            <p:ph idx="1" type="body"/>
          </p:nvPr>
        </p:nvSpPr>
        <p:spPr>
          <a:xfrm>
            <a:off x="38529" y="1283517"/>
            <a:ext cx="3772895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Refactor the python source code with image_detector() function</a:t>
            </a:r>
            <a:endParaRPr/>
          </a:p>
        </p:txBody>
      </p:sp>
      <p:sp>
        <p:nvSpPr>
          <p:cNvPr id="285" name="Google Shape;285;p22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8</a:t>
            </a:r>
            <a:endParaRPr/>
          </a:p>
        </p:txBody>
      </p:sp>
      <p:sp>
        <p:nvSpPr>
          <p:cNvPr id="286" name="Google Shape;286;p22"/>
          <p:cNvSpPr/>
          <p:nvPr/>
        </p:nvSpPr>
        <p:spPr>
          <a:xfrm>
            <a:off x="3811424" y="849987"/>
            <a:ext cx="4741627" cy="56169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B3"/>
              </a:buClr>
              <a:buSzPts val="700"/>
              <a:buFont typeface="JetBrains Mono"/>
              <a:buNone/>
            </a:pP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import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time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from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keras.models </a:t>
            </a: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import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load_model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TensorFlow is required for Keras to work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import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cv2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Install opencv-python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import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numpy </a:t>
            </a: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as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np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Disable scientific notation for clarity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np.set_printoptions(</a:t>
            </a:r>
            <a:r>
              <a:rPr b="0" i="0" lang="en-US" sz="700" u="none" cap="none" strike="noStrike">
                <a:solidFill>
                  <a:srgbClr val="66009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suppress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</a:t>
            </a: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True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Load the model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model = load_model(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"keras_Model.h5"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66009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compile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</a:t>
            </a: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False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Load the labels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class_names = </a:t>
            </a:r>
            <a:r>
              <a:rPr b="0" i="0" lang="en-US" sz="700" u="none" cap="none" strike="noStrik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open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"labels.txt"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"r"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).readlines()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CAMERA can be 0 or 1 based on default camera of your computer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camera = cv2.VideoCapture(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#camera = cv2.VideoCapture("http://192.168.1.6:4747/video")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def </a:t>
            </a:r>
            <a:r>
              <a:rPr b="0" i="0" lang="en-US" sz="700" u="none" cap="none" strike="noStrike">
                <a:solidFill>
                  <a:srgbClr val="00627A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image_detector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():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Grab the webcamera's image.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ret, image = camera.read()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Resize the raw image into (224-height,224-width) pixels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image = cv2.resize(image, (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224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224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), </a:t>
            </a:r>
            <a:r>
              <a:rPr b="0" i="0" lang="en-US" sz="700" u="none" cap="none" strike="noStrike">
                <a:solidFill>
                  <a:srgbClr val="66009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interpolation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=cv2.INTER_AREA)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Show the image in a window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cv2.imshow(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"Webcam Image"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image)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Make the image a numpy array and reshape it to the models input shape.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image = np.asarray(image, </a:t>
            </a:r>
            <a:r>
              <a:rPr b="0" i="0" lang="en-US" sz="700" u="none" cap="none" strike="noStrike">
                <a:solidFill>
                  <a:srgbClr val="66009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dtype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=np.float32).reshape(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1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224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224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3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Normalize the image array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image = (image /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127.5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 -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1</a:t>
            </a:r>
            <a:b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Predicts the model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prediction = model.predict(image)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index = np.argmax(prediction)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class_name = class_names[index]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confidence_score = prediction[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][index]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# Print prediction and confidence score</a:t>
            </a:r>
            <a:b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1" lang="en-US" sz="700" u="none" cap="none" strike="noStrike">
                <a:solidFill>
                  <a:srgbClr val="8C8C8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print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"Class:"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class_name[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:], </a:t>
            </a:r>
            <a:r>
              <a:rPr b="0" i="0" lang="en-US" sz="700" u="none" cap="none" strike="noStrike">
                <a:solidFill>
                  <a:srgbClr val="66009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end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b="0" i="0" lang="en-US" sz="700" u="none" cap="none" strike="noStrik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print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"Confidence Score:"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</a:t>
            </a:r>
            <a:r>
              <a:rPr b="0" i="0" lang="en-US" sz="700" u="none" cap="none" strike="noStrik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str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(np.round(confidence_score * 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100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))[:-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], </a:t>
            </a:r>
            <a:r>
              <a:rPr b="0" i="0" lang="en-US" sz="700" u="none" cap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"%"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whil</a:t>
            </a:r>
            <a:r>
              <a:rPr b="0" i="0" lang="en-US" sz="700" u="none" cap="none" strike="noStrik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 True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image_detector()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time.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sleep(</a:t>
            </a:r>
            <a:r>
              <a:rPr b="0" i="0" lang="en-US" sz="700" u="none" cap="none" strike="noStrike">
                <a:solidFill>
                  <a:srgbClr val="1750EB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5</a:t>
            </a:r>
            <a: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b="0" i="0" lang="en-US" sz="700" u="none" cap="none" strike="noStrik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/>
          <p:nvPr>
            <p:ph type="ctrTitle"/>
          </p:nvPr>
        </p:nvSpPr>
        <p:spPr>
          <a:xfrm>
            <a:off x="233797" y="971550"/>
            <a:ext cx="8650783" cy="2511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400"/>
              <a:buFont typeface="Impact"/>
              <a:buNone/>
            </a:pPr>
            <a:r>
              <a:rPr lang="en-US">
                <a:solidFill>
                  <a:srgbClr val="FFFF00"/>
                </a:solidFill>
              </a:rPr>
              <a:t>Part 1: Create Repository on GitHub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Login to your account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Select </a:t>
            </a:r>
            <a:r>
              <a:rPr b="1" lang="en-US"/>
              <a:t>Your repositories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Select </a:t>
            </a:r>
            <a:r>
              <a:rPr b="1" lang="en-US"/>
              <a:t>New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Name your Project (VGU_AIoT)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Click on </a:t>
            </a:r>
            <a:r>
              <a:rPr b="1" lang="en-US"/>
              <a:t>Create Repository</a:t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b="1" lang="en-US"/>
              <a:t>Copy the link on the web browser</a:t>
            </a:r>
            <a:r>
              <a:rPr lang="en-US"/>
              <a:t> </a:t>
            </a:r>
            <a:endParaRPr/>
          </a:p>
        </p:txBody>
      </p:sp>
      <p:sp>
        <p:nvSpPr>
          <p:cNvPr id="130" name="Google Shape;130;p4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1</a:t>
            </a:r>
            <a:endParaRPr/>
          </a:p>
        </p:txBody>
      </p:sp>
      <p:pic>
        <p:nvPicPr>
          <p:cNvPr id="131" name="Google Shape;131;p4"/>
          <p:cNvPicPr preferRelativeResize="0"/>
          <p:nvPr/>
        </p:nvPicPr>
        <p:blipFill rotWithShape="1">
          <a:blip r:embed="rId3">
            <a:alphaModFix/>
          </a:blip>
          <a:srcRect b="52020" l="84875" r="0" t="8988"/>
          <a:stretch/>
        </p:blipFill>
        <p:spPr>
          <a:xfrm>
            <a:off x="6282690" y="611523"/>
            <a:ext cx="2766060" cy="3825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4"/>
          <p:cNvPicPr preferRelativeResize="0"/>
          <p:nvPr/>
        </p:nvPicPr>
        <p:blipFill rotWithShape="1">
          <a:blip r:embed="rId4">
            <a:alphaModFix/>
          </a:blip>
          <a:srcRect b="59481" l="53800" r="8664" t="18000"/>
          <a:stretch/>
        </p:blipFill>
        <p:spPr>
          <a:xfrm>
            <a:off x="2575560" y="4495486"/>
            <a:ext cx="6014502" cy="2029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Clone the project to a folder in your PC: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Create an Empty Folder, named VGU_AIoT_Git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Click on </a:t>
            </a:r>
            <a:r>
              <a:rPr b="1" lang="en-US"/>
              <a:t>Clone</a:t>
            </a:r>
            <a:endParaRPr b="1"/>
          </a:p>
        </p:txBody>
      </p:sp>
      <p:sp>
        <p:nvSpPr>
          <p:cNvPr id="138" name="Google Shape;138;p5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2</a:t>
            </a:r>
            <a:endParaRPr/>
          </a:p>
        </p:txBody>
      </p:sp>
      <p:pic>
        <p:nvPicPr>
          <p:cNvPr id="139" name="Google Shape;139;p5"/>
          <p:cNvPicPr preferRelativeResize="0"/>
          <p:nvPr/>
        </p:nvPicPr>
        <p:blipFill rotWithShape="1">
          <a:blip r:embed="rId3">
            <a:alphaModFix/>
          </a:blip>
          <a:srcRect b="26699" l="0" r="55250" t="7437"/>
          <a:stretch/>
        </p:blipFill>
        <p:spPr>
          <a:xfrm>
            <a:off x="3200364" y="2240279"/>
            <a:ext cx="5848386" cy="461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>
            <p:ph type="ctrTitle"/>
          </p:nvPr>
        </p:nvSpPr>
        <p:spPr>
          <a:xfrm>
            <a:off x="233797" y="971550"/>
            <a:ext cx="8650783" cy="2511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400"/>
              <a:buFont typeface="Impact"/>
              <a:buNone/>
            </a:pPr>
            <a:r>
              <a:rPr lang="en-US">
                <a:solidFill>
                  <a:srgbClr val="FFFF00"/>
                </a:solidFill>
              </a:rPr>
              <a:t>Part 2: Build A Simple AI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Use PC webcam to recognize simple objects, for instance: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People is wearing masks or not wearing masks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Ripe tomatoes (normally in red) or raw tomatoes (normally in green)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Leaves are wilted or diseased</a:t>
            </a:r>
            <a:endParaRPr/>
          </a:p>
        </p:txBody>
      </p:sp>
      <p:sp>
        <p:nvSpPr>
          <p:cNvPr id="151" name="Google Shape;151;p7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Build a simple AI model</a:t>
            </a:r>
            <a:endParaRPr/>
          </a:p>
        </p:txBody>
      </p:sp>
      <p:pic>
        <p:nvPicPr>
          <p:cNvPr descr="Wear Face Mask Images | Free Vectors, Stock Photos &amp; PSD" id="152" name="Google Shape;15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335" y="4117932"/>
            <a:ext cx="2388927" cy="1911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en To Harvest Heirloom Tomatoes - Umbel Organics" id="153" name="Google Shape;15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28289" y="4117933"/>
            <a:ext cx="2873836" cy="1911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s figure illustrates the five plants and the diseases that each of... |  Download Scientific Diagram" id="154" name="Google Shape;154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29152" y="2910840"/>
            <a:ext cx="2798064" cy="3291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Go to the Google Teachable Machine website:</a:t>
            </a:r>
            <a:endParaRPr/>
          </a:p>
          <a:p>
            <a:pPr indent="-246882" lvl="1" marL="658352" rtl="0" algn="just">
              <a:spcBef>
                <a:spcPts val="300"/>
              </a:spcBef>
              <a:spcAft>
                <a:spcPts val="0"/>
              </a:spcAft>
              <a:buSzPts val="2400"/>
              <a:buChar char="▫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https://teachablemachine.withgoogle.com/train</a:t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Select on the </a:t>
            </a:r>
            <a:r>
              <a:rPr b="1" lang="en-US"/>
              <a:t>Image Project</a:t>
            </a:r>
            <a:endParaRPr b="1"/>
          </a:p>
        </p:txBody>
      </p:sp>
      <p:sp>
        <p:nvSpPr>
          <p:cNvPr id="160" name="Google Shape;160;p8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1</a:t>
            </a:r>
            <a:endParaRPr/>
          </a:p>
        </p:txBody>
      </p:sp>
      <p:pic>
        <p:nvPicPr>
          <p:cNvPr id="161" name="Google Shape;16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0142" y="2321209"/>
            <a:ext cx="7561897" cy="36141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range Click Here Hand PNG Transparent Background, Free Download #45037 -  FreeIconsPNG" id="162" name="Google Shape;162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68572" y="5310391"/>
            <a:ext cx="488538" cy="62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/>
          <p:nvPr/>
        </p:nvSpPr>
        <p:spPr>
          <a:xfrm>
            <a:off x="3424793" y="5634322"/>
            <a:ext cx="274663" cy="244600"/>
          </a:xfrm>
          <a:prstGeom prst="ellipse">
            <a:avLst/>
          </a:prstGeom>
          <a:solidFill>
            <a:srgbClr val="FFC000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/>
          <p:nvPr>
            <p:ph idx="1" type="body"/>
          </p:nvPr>
        </p:nvSpPr>
        <p:spPr>
          <a:xfrm>
            <a:off x="38529" y="1283517"/>
            <a:ext cx="9010221" cy="543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56026" lvl="0" marL="365751" rtl="0" algn="l">
              <a:spcBef>
                <a:spcPts val="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Provide images for each class. Note that each class should have a name.</a:t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909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None/>
            </a:pPr>
            <a:r>
              <a:t/>
            </a:r>
            <a:endParaRPr/>
          </a:p>
          <a:p>
            <a:pPr indent="-256026" lvl="0" marL="365751" rtl="0" algn="l">
              <a:spcBef>
                <a:spcPts val="300"/>
              </a:spcBef>
              <a:spcAft>
                <a:spcPts val="0"/>
              </a:spcAft>
              <a:buSzPts val="2600"/>
              <a:buFont typeface="Noto Sans Symbols"/>
              <a:buChar char="▪"/>
            </a:pPr>
            <a:r>
              <a:rPr lang="en-US"/>
              <a:t>Provide a class name “</a:t>
            </a:r>
            <a:r>
              <a:rPr b="1" lang="en-US"/>
              <a:t>background</a:t>
            </a:r>
            <a:r>
              <a:rPr lang="en-US"/>
              <a:t>”, when there is no object need to be recognized</a:t>
            </a:r>
            <a:endParaRPr/>
          </a:p>
        </p:txBody>
      </p:sp>
      <p:sp>
        <p:nvSpPr>
          <p:cNvPr id="169" name="Google Shape;169;p9"/>
          <p:cNvSpPr txBox="1"/>
          <p:nvPr>
            <p:ph type="title"/>
          </p:nvPr>
        </p:nvSpPr>
        <p:spPr>
          <a:xfrm>
            <a:off x="38529" y="475180"/>
            <a:ext cx="9010222" cy="749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Century Gothic"/>
              <a:buNone/>
            </a:pPr>
            <a:r>
              <a:rPr lang="en-US"/>
              <a:t>Step 2</a:t>
            </a:r>
            <a:endParaRPr/>
          </a:p>
        </p:txBody>
      </p:sp>
      <p:pic>
        <p:nvPicPr>
          <p:cNvPr id="170" name="Google Shape;17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2674" y="2079751"/>
            <a:ext cx="6910736" cy="3513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Green Yellow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aining presentation">
  <a:themeElements>
    <a:clrScheme name="Green Yellow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2014-07-29T03:47:45Z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TC034606049991</vt:lpwstr>
  </property>
</Properties>
</file>